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1" r:id="rId5"/>
    <p:sldId id="267" r:id="rId6"/>
    <p:sldId id="270" r:id="rId7"/>
    <p:sldId id="272" r:id="rId8"/>
    <p:sldId id="281" r:id="rId9"/>
    <p:sldId id="280" r:id="rId10"/>
    <p:sldId id="271" r:id="rId11"/>
    <p:sldId id="275" r:id="rId12"/>
    <p:sldId id="278" r:id="rId13"/>
    <p:sldId id="274" r:id="rId14"/>
    <p:sldId id="279" r:id="rId15"/>
    <p:sldId id="276" r:id="rId16"/>
    <p:sldId id="26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85345" autoAdjust="0"/>
  </p:normalViewPr>
  <p:slideViewPr>
    <p:cSldViewPr snapToGrid="0">
      <p:cViewPr varScale="1">
        <p:scale>
          <a:sx n="66" d="100"/>
          <a:sy n="66" d="100"/>
        </p:scale>
        <p:origin x="239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25/01/2025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 dirty="0"/>
              <a:t> mail)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Hébergé  dans une VM </a:t>
            </a:r>
            <a:r>
              <a:rPr lang="fr-FR" dirty="0" err="1"/>
              <a:t>digitalOcean</a:t>
            </a:r>
            <a:r>
              <a:rPr lang="fr-FR" dirty="0"/>
              <a:t> , le terrain d’installation va comporter un serveur Node </a:t>
            </a:r>
            <a:r>
              <a:rPr lang="fr-FR" dirty="0" err="1"/>
              <a:t>Js</a:t>
            </a:r>
            <a:r>
              <a:rPr lang="fr-FR" dirty="0"/>
              <a:t> , un processus d’exécution d’une </a:t>
            </a:r>
            <a:r>
              <a:rPr lang="fr-FR" dirty="0" err="1"/>
              <a:t>github</a:t>
            </a:r>
            <a:r>
              <a:rPr lang="fr-FR" dirty="0"/>
              <a:t> action ainsi que tout l’attirail d’un serveur web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Grace à un script simple , l’application Ansible  va être capable , en quelques secondes , de transformer la VM vide de digital </a:t>
            </a:r>
            <a:r>
              <a:rPr lang="fr-FR" dirty="0" err="1"/>
              <a:t>Ocean</a:t>
            </a:r>
            <a:r>
              <a:rPr lang="fr-FR" dirty="0"/>
              <a:t> , en machine cible</a:t>
            </a:r>
            <a:br>
              <a:rPr lang="fr-FR" dirty="0"/>
            </a:b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45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51.png"/><Relationship Id="rId10" Type="http://schemas.openxmlformats.org/officeDocument/2006/relationships/image" Target="../media/image19.svg"/><Relationship Id="rId19" Type="http://schemas.openxmlformats.org/officeDocument/2006/relationships/image" Target="../media/image52.pn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1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1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19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5.svg"/><Relationship Id="rId4" Type="http://schemas.openxmlformats.org/officeDocument/2006/relationships/image" Target="../media/image23.svg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2.png"/><Relationship Id="rId18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25.svg"/><Relationship Id="rId19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24.png"/><Relationship Id="rId1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hyperlink" Target="https://github.com/dirakkk/vitrine-support-meetup/blob/main/demo-jenkins-2.53/demo.webm?raw=tru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github.com/dirakkk/vitrine-support-meetup/tree/main/demo-ansibl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0.png"/><Relationship Id="rId1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41.png"/><Relationship Id="rId10" Type="http://schemas.openxmlformats.org/officeDocument/2006/relationships/image" Target="../media/image19.svg"/><Relationship Id="rId4" Type="http://schemas.openxmlformats.org/officeDocument/2006/relationships/image" Target="../media/image25.svg"/><Relationship Id="rId9" Type="http://schemas.openxmlformats.org/officeDocument/2006/relationships/image" Target="../media/image18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47.png"/><Relationship Id="rId19" Type="http://schemas.openxmlformats.org/officeDocument/2006/relationships/image" Target="../media/image49.png"/><Relationship Id="rId4" Type="http://schemas.openxmlformats.org/officeDocument/2006/relationships/image" Target="../media/image17.svg"/><Relationship Id="rId9" Type="http://schemas.openxmlformats.org/officeDocument/2006/relationships/image" Target="../media/image4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35960" y="5209864"/>
            <a:ext cx="240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</a:t>
            </a:r>
            <a:br>
              <a:rPr lang="fr-FR" dirty="0"/>
            </a:br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859542" y="2899401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</a:t>
            </a:r>
            <a:br>
              <a:rPr lang="fr-FR" dirty="0"/>
            </a:br>
            <a:r>
              <a:rPr lang="fr-FR" dirty="0"/>
              <a:t>Compile 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620850" y="2219644"/>
            <a:ext cx="142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500979" y="1065583"/>
            <a:ext cx="2024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</a:t>
            </a:r>
            <a:br>
              <a:rPr lang="fr-FR" dirty="0"/>
            </a:br>
            <a:r>
              <a:rPr lang="fr-FR" dirty="0"/>
              <a:t>(Re)</a:t>
            </a:r>
            <a:r>
              <a:rPr lang="fr-FR" dirty="0" err="1"/>
              <a:t>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627492" y="4784044"/>
            <a:ext cx="136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</a:t>
            </a:r>
            <a:br>
              <a:rPr lang="fr-FR" dirty="0"/>
            </a:br>
            <a:r>
              <a:rPr lang="fr-FR" dirty="0"/>
              <a:t>Fixe la version de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BA704B-FA43-EAF5-B049-2887843E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79" y="974700"/>
            <a:ext cx="8644771" cy="53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757" y="1062644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88" y="1388743"/>
            <a:ext cx="1199902" cy="1199902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30" y="1310618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829711" y="17466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2128058" y="2074227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4237261" y="2660733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Verification</a:t>
            </a:r>
            <a:r>
              <a:rPr lang="fr-FR" dirty="0"/>
              <a:t> de son titre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6160275" y="2658069"/>
            <a:ext cx="3296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</a:t>
            </a:r>
            <a:r>
              <a:rPr lang="fr-FR" dirty="0" err="1"/>
              <a:t>status</a:t>
            </a:r>
            <a:r>
              <a:rPr lang="fr-FR" dirty="0"/>
              <a:t> du ticket </a:t>
            </a:r>
            <a:br>
              <a:rPr lang="fr-FR" dirty="0"/>
            </a:br>
            <a:r>
              <a:rPr lang="fr-FR" dirty="0"/>
              <a:t>Mais aussi lecture des étiquettes du ticket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EF1741-1755-E352-5239-FF89D1C0FC0F}"/>
              </a:ext>
            </a:extLst>
          </p:cNvPr>
          <p:cNvSpPr txBox="1"/>
          <p:nvPr/>
        </p:nvSpPr>
        <p:spPr>
          <a:xfrm>
            <a:off x="2118188" y="5227796"/>
            <a:ext cx="126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Fermeture d’une PR</a:t>
            </a:r>
          </a:p>
        </p:txBody>
      </p:sp>
      <p:pic>
        <p:nvPicPr>
          <p:cNvPr id="25" name="Image 24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E2F9AA7-17A0-2201-7A24-42C24C1273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704" y="4689958"/>
            <a:ext cx="906347" cy="90634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0034401-E1D2-92F4-F998-802374A09FCB}"/>
              </a:ext>
            </a:extLst>
          </p:cNvPr>
          <p:cNvSpPr txBox="1"/>
          <p:nvPr/>
        </p:nvSpPr>
        <p:spPr>
          <a:xfrm>
            <a:off x="3452572" y="5599465"/>
            <a:ext cx="2837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Mise à jour du ticket</a:t>
            </a:r>
            <a:br>
              <a:rPr lang="fr-FR" dirty="0"/>
            </a:br>
            <a:r>
              <a:rPr lang="fr-FR" dirty="0"/>
              <a:t>Et des tickets chapeaux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66" y="4396403"/>
            <a:ext cx="1199902" cy="11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5712333" y="4881334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6573340" y="5609021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Creation</a:t>
            </a:r>
            <a:r>
              <a:rPr lang="fr-FR" dirty="0"/>
              <a:t> PR de report 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1333500" y="1746676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virage 31">
            <a:extLst>
              <a:ext uri="{FF2B5EF4-FFF2-40B4-BE49-F238E27FC236}">
                <a16:creationId xmlns:a16="http://schemas.microsoft.com/office/drawing/2014/main" id="{3971B353-1ED3-EDCF-79CE-59EC19375B8F}"/>
              </a:ext>
            </a:extLst>
          </p:cNvPr>
          <p:cNvSpPr/>
          <p:nvPr/>
        </p:nvSpPr>
        <p:spPr>
          <a:xfrm flipV="1">
            <a:off x="1371133" y="4581465"/>
            <a:ext cx="2837397" cy="76384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La machine cible</a:t>
            </a:r>
          </a:p>
          <a:p>
            <a:r>
              <a:rPr lang="fr-FR" dirty="0"/>
              <a:t>L’IAC pour configurer la machine cible</a:t>
            </a:r>
          </a:p>
          <a:p>
            <a:r>
              <a:rPr lang="fr-FR" dirty="0"/>
              <a:t>CI/CD: Les </a:t>
            </a:r>
            <a:r>
              <a:rPr lang="fr-FR" dirty="0" err="1"/>
              <a:t>github</a:t>
            </a:r>
            <a:r>
              <a:rPr lang="fr-FR" dirty="0"/>
              <a:t> action à la manœuvre</a:t>
            </a:r>
          </a:p>
          <a:p>
            <a:r>
              <a:rPr lang="fr-FR" dirty="0"/>
              <a:t>Un JIRA qui suit le code ? Encore une </a:t>
            </a:r>
            <a:r>
              <a:rPr lang="fr-FR" dirty="0" err="1"/>
              <a:t>github</a:t>
            </a:r>
            <a:r>
              <a:rPr lang="fr-FR" dirty="0"/>
              <a:t> 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9395" y="3090956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607447" y="3835193"/>
            <a:ext cx="964111" cy="7517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Catamania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306002" y="3111881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23057" y="2057751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30145" y="2624560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305328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3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10066292" y="1414228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433358" y="816788"/>
            <a:ext cx="7449118" cy="63968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c’est utiliser du code qui ne constitue pas l’application , mais qui permet aux développeurs d’avancer plus  rapidement et de meilleure qualité.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Auparavant c’était essentiellement des outils maintenus par les opérationnels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Les outils se sont multipliés et améliorés, devenant pilotables par des scripts que les développeurs peuvent s’approprier.</a:t>
            </a:r>
          </a:p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Gagnant en autonomie , le développeur peut agir  pour rendre son travail plus efficace.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L’intérêt d’investir dans ces outils devient alors arithmétique, car  mobiliser un développeur est rentable si le code automatise une tâche fortement récurrente , et/ou  si cette tâche est partagée par d’autres</a:t>
            </a: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7478879" cy="5686109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Les outils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n’ont pas cessé de progresser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simple script pour créer un serveur, le façonner et le répliquer à loisirs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Un autre pour détecter les failles de sécurité ou une mauvaise indentation dans une application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Ops, car une grande partie de leurs compétences se chevauchent</a:t>
            </a:r>
          </a:p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 rapprochement bénéfique pour une entreprise , car elle réduit les difficultés de communication entre des équipes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E94C8-4384-8D8E-B858-5BCEF51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DevOps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37A6C5C-F3AB-F6D0-F78D-360D334A93E3}"/>
              </a:ext>
            </a:extLst>
          </p:cNvPr>
          <p:cNvSpPr txBox="1"/>
          <p:nvPr/>
        </p:nvSpPr>
        <p:spPr>
          <a:xfrm>
            <a:off x="1705219" y="164516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du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805D4E-EBDA-686C-307B-50B4558F90B3}"/>
              </a:ext>
            </a:extLst>
          </p:cNvPr>
          <p:cNvSpPr txBox="1"/>
          <p:nvPr/>
        </p:nvSpPr>
        <p:spPr>
          <a:xfrm>
            <a:off x="1705219" y="4163648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Comprendre le DevOps : l’exemple de l’Infrastructure as Code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928A4B-8F0F-9B8A-906A-AB253FF7A0DA}"/>
              </a:ext>
            </a:extLst>
          </p:cNvPr>
          <p:cNvSpPr txBox="1"/>
          <p:nvPr/>
        </p:nvSpPr>
        <p:spPr>
          <a:xfrm>
            <a:off x="2078683" y="2229377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sans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et la problématique des équipes Forge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2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B47878-C4E6-4A30-43B6-0AE8EFF8E132}"/>
              </a:ext>
            </a:extLst>
          </p:cNvPr>
          <p:cNvSpPr txBox="1"/>
          <p:nvPr/>
        </p:nvSpPr>
        <p:spPr>
          <a:xfrm>
            <a:off x="2078683" y="2757629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CI/CD avec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Jenkinsfile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3"/>
              </a:rPr>
              <a:t>démo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512995-74BE-F8C7-B41D-F04C6F085105}"/>
              </a:ext>
            </a:extLst>
          </p:cNvPr>
          <p:cNvSpPr txBox="1"/>
          <p:nvPr/>
        </p:nvSpPr>
        <p:spPr>
          <a:xfrm>
            <a:off x="2078683" y="4812722"/>
            <a:ext cx="8408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L’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avec Ansible : 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live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4"/>
              </a:rPr>
              <a:t>coding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9" name="Image 8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EE1901D-11C2-F1A4-09EE-AF17E282A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 cible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 descr="Une image contenant capture d’écran, Caractère coloré, conception&#10;&#10;Description générée automatiquement">
            <a:extLst>
              <a:ext uri="{FF2B5EF4-FFF2-40B4-BE49-F238E27FC236}">
                <a16:creationId xmlns:a16="http://schemas.microsoft.com/office/drawing/2014/main" id="{7E07FC44-CFC7-6DB9-CD2B-808CC6399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583057"/>
            <a:ext cx="8886825" cy="592349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0ABF20-0E1F-2207-A761-B22E4FDF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06" y="1943861"/>
            <a:ext cx="726754" cy="7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D101CA1-B126-8828-1BBF-AC2D13184C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03" y="1096732"/>
            <a:ext cx="798422" cy="798422"/>
          </a:xfrm>
          <a:prstGeom prst="rect">
            <a:avLst/>
          </a:prstGeom>
        </p:spPr>
      </p:pic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9CF0F6C-FB27-99E6-FEB1-DA113D443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52" y="2956453"/>
            <a:ext cx="1470605" cy="1039147"/>
          </a:xfrm>
          <a:prstGeom prst="rect">
            <a:avLst/>
          </a:prstGeom>
        </p:spPr>
      </p:pic>
      <p:pic>
        <p:nvPicPr>
          <p:cNvPr id="22" name="Image 2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7DC5707-15DF-BAE1-C8C8-E2885E098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97" y="5005563"/>
            <a:ext cx="382327" cy="382327"/>
          </a:xfrm>
          <a:prstGeom prst="rect">
            <a:avLst/>
          </a:prstGeom>
        </p:spPr>
      </p:pic>
      <p:pic>
        <p:nvPicPr>
          <p:cNvPr id="29" name="Image 28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A415319D-5DA2-6E64-D2BF-4E8FA03D79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8" y="5609093"/>
            <a:ext cx="680625" cy="378125"/>
          </a:xfrm>
          <a:prstGeom prst="rect">
            <a:avLst/>
          </a:prstGeom>
        </p:spPr>
      </p:pic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454" y="2945606"/>
            <a:ext cx="1993868" cy="15763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D03C5F-6633-E067-E95B-67A62C9807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18" y="3362323"/>
            <a:ext cx="855754" cy="62212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4" name="Image 2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19EB5D67-B211-5DE5-4C52-548E368177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35" y="1082259"/>
            <a:ext cx="1127306" cy="1111510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BA64A50-50EC-EB17-2E1F-01D29E6E1CDA}"/>
              </a:ext>
            </a:extLst>
          </p:cNvPr>
          <p:cNvSpPr/>
          <p:nvPr/>
        </p:nvSpPr>
        <p:spPr>
          <a:xfrm rot="5400000">
            <a:off x="2666071" y="2434458"/>
            <a:ext cx="78894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41511DF-9024-F23B-A7B2-6901F3DB05D2}"/>
              </a:ext>
            </a:extLst>
          </p:cNvPr>
          <p:cNvSpPr txBox="1"/>
          <p:nvPr/>
        </p:nvSpPr>
        <p:spPr>
          <a:xfrm>
            <a:off x="3336256" y="2262768"/>
            <a:ext cx="211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0.Il récupère la Clef de l’action Runner 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458780" y="183171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1.Installation de l’action Runner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255163" y="540402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2.Il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91755" y="3661287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4.Installation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6.Installation du Firewall 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B6BCAE3-6CB8-4EAD-DDC2-A8391AD0A518}"/>
              </a:ext>
            </a:extLst>
          </p:cNvPr>
          <p:cNvSpPr txBox="1"/>
          <p:nvPr/>
        </p:nvSpPr>
        <p:spPr>
          <a:xfrm>
            <a:off x="241002" y="3989942"/>
            <a:ext cx="123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Scripts </a:t>
            </a:r>
            <a:r>
              <a:rPr lang="fr-FR" dirty="0" err="1"/>
              <a:t>yml</a:t>
            </a:r>
            <a:r>
              <a:rPr lang="fr-FR" dirty="0"/>
              <a:t>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203147" y="1130806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5.Installation d’un 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141949" y="4839788"/>
            <a:ext cx="198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3.Installation de 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Github</a:t>
            </a:r>
            <a:r>
              <a:rPr lang="fr-FR" dirty="0"/>
              <a:t> on doit utiliser les </a:t>
            </a:r>
            <a:r>
              <a:rPr lang="fr-FR" dirty="0" err="1"/>
              <a:t>GithubAction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des scripts sont simplement situés dans le répertoire .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repo, </a:t>
            </a:r>
            <a:r>
              <a:rPr lang="fr-FR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les lancera automatiquement.</a:t>
            </a:r>
            <a:b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lancement sera effectué à chaque action utilisateur.</a:t>
            </a:r>
          </a:p>
          <a:p>
            <a:r>
              <a:rPr lang="fr-FR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Chacun de ces scripts YML a vocation à rester simple, car il peut compter sur une grande liste d’outils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 type de machine sur laquelle l’action va tourner</a:t>
            </a:r>
            <a:br>
              <a:rPr lang="fr-FR" dirty="0"/>
            </a:br>
            <a:r>
              <a:rPr lang="fr-FR" dirty="0"/>
              <a:t>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1091578" y="4697546"/>
            <a:ext cx="13989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3361</TotalTime>
  <Words>1082</Words>
  <Application>Microsoft Office PowerPoint</Application>
  <PresentationFormat>Grand écran</PresentationFormat>
  <Paragraphs>131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Présentation PowerPoint</vt:lpstr>
      <vt:lpstr>Démos pour le DevOps</vt:lpstr>
      <vt:lpstr>La machine cible</vt:lpstr>
      <vt:lpstr>IaC sur cloud DigitalOcean (Iaas) </vt:lpstr>
      <vt:lpstr>Avec Github on doit utiliser les GithubAction</vt:lpstr>
      <vt:lpstr>Dev build and Deploy : les githubActions à la manœuvre </vt:lpstr>
      <vt:lpstr>Une vue un peu simplifiée de notre github action</vt:lpstr>
      <vt:lpstr>Suivi automatique de JIRA : encore une githubActions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34</cp:revision>
  <dcterms:created xsi:type="dcterms:W3CDTF">2024-11-27T08:46:35Z</dcterms:created>
  <dcterms:modified xsi:type="dcterms:W3CDTF">2025-01-25T17:02:52Z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